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339" r:id="rId2"/>
    <p:sldId id="340" r:id="rId3"/>
    <p:sldId id="342" r:id="rId4"/>
    <p:sldId id="343" r:id="rId5"/>
    <p:sldId id="344" r:id="rId6"/>
    <p:sldId id="345" r:id="rId7"/>
    <p:sldId id="346" r:id="rId8"/>
    <p:sldId id="347" r:id="rId9"/>
    <p:sldId id="350" r:id="rId10"/>
    <p:sldId id="349" r:id="rId11"/>
    <p:sldId id="352" r:id="rId12"/>
    <p:sldId id="351" r:id="rId13"/>
    <p:sldId id="35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98AAB7-6E42-4303-BFD5-F73B725D9E9B}">
          <p14:sldIdLst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50"/>
            <p14:sldId id="349"/>
            <p14:sldId id="352"/>
            <p14:sldId id="351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y Oswald" initials="JJO" lastIdx="1" clrIdx="0"/>
  <p:cmAuthor id="1" name="Vipin" initials="V" lastIdx="1" clrIdx="1"/>
  <p:cmAuthor id="2" name="joswald1" initials="j" lastIdx="5" clrIdx="2"/>
  <p:cmAuthor id="3" name="Jay Oswald" initials="JO" lastIdx="2" clrIdx="3">
    <p:extLst>
      <p:ext uri="{19B8F6BF-5375-455C-9EA6-DF929625EA0E}">
        <p15:presenceInfo xmlns:p15="http://schemas.microsoft.com/office/powerpoint/2012/main" userId="e779f6b89e938d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0261" autoAdjust="0"/>
  </p:normalViewPr>
  <p:slideViewPr>
    <p:cSldViewPr snapToGrid="0" snapToObjects="1">
      <p:cViewPr varScale="1">
        <p:scale>
          <a:sx n="103" d="100"/>
          <a:sy n="103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-280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0C7A37F-6162-46A1-B235-92BEB440F7BA}" type="datetimeFigureOut">
              <a:rPr lang="en-US" smtClean="0"/>
              <a:pPr/>
              <a:t>4/15/2021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8F5F146-2348-4502-B1E8-61DD77B180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2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62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86600" y="6553200"/>
            <a:ext cx="20574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2C16CF7-85E9-4853-B87B-43FB29A8D8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3554" name="Picture 2" descr="http://www.arthritis.org/media/chapters/gsw/images/2009/Winterhoff/ASU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976998"/>
            <a:ext cx="2286000" cy="6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2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912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2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5D8937-204B-4FCE-B981-45E86F933D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699237-011A-4745-A505-227550879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3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931C5E-DD9B-4189-9C16-DB19002AF0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C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94D68E-F527-4B7A-A54D-B46E38E9DEF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AD4F1A6-C3A3-4BF7-985D-F4914995AA5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D11D78-D242-4D69-B231-C8C2D484CA8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EE8BAE-8D53-4667-AB74-24DC119C6E7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2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048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304800"/>
          </a:xfrm>
          <a:prstGeom prst="rect">
            <a:avLst/>
          </a:prstGeom>
          <a:solidFill>
            <a:srgbClr val="FFB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40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4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0.png"/><Relationship Id="rId5" Type="http://schemas.openxmlformats.org/officeDocument/2006/relationships/tags" Target="../tags/tag9.xml"/><Relationship Id="rId10" Type="http://schemas.openxmlformats.org/officeDocument/2006/relationships/image" Target="../media/image19.png"/><Relationship Id="rId4" Type="http://schemas.openxmlformats.org/officeDocument/2006/relationships/tags" Target="../tags/tag8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991"/>
            <a:ext cx="9144000" cy="762000"/>
          </a:xfrm>
        </p:spPr>
        <p:txBody>
          <a:bodyPr/>
          <a:lstStyle/>
          <a:p>
            <a:r>
              <a:rPr lang="en-US" dirty="0"/>
              <a:t>Sliding mode control with nonlinear disturbance observer and state switch (SMCWNDOS)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3727F-45D1-42DB-A5A1-E651D522FF7B}"/>
              </a:ext>
            </a:extLst>
          </p:cNvPr>
          <p:cNvSpPr txBox="1"/>
          <p:nvPr/>
        </p:nvSpPr>
        <p:spPr>
          <a:xfrm>
            <a:off x="220919" y="1303081"/>
            <a:ext cx="8716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augmented-rigid arm model for fabric-pillow-based actuator without backbone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baseline SMC method for SISO system path tracking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disturbance observer to reduce the input chattering and estimate lumped disturbance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for contact and no contact cases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197972-B1D0-40E5-90F7-0C5F035CC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2"/>
          <a:stretch/>
        </p:blipFill>
        <p:spPr bwMode="auto">
          <a:xfrm>
            <a:off x="6043621" y="2973025"/>
            <a:ext cx="2275680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6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10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stay till 22 secs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0" y="1066800"/>
            <a:ext cx="7754128" cy="319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516285" y="4485992"/>
            <a:ext cx="4921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SMCNDO can detect the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can track the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estimated disturbance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Severe oscillation after contact ends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2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617"/>
            <a:ext cx="9144000" cy="762000"/>
          </a:xfrm>
        </p:spPr>
        <p:txBody>
          <a:bodyPr/>
          <a:lstStyle/>
          <a:p>
            <a:r>
              <a:rPr lang="en-US" dirty="0"/>
              <a:t>Soft contact with SMCWNDOS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11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141618"/>
            <a:ext cx="2781716" cy="2532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196730" y="3674534"/>
            <a:ext cx="3996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always starts with no contact with the object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stiffness of the object is higher than the system and the object stays stationary during the contact.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 after the object is removed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925147" y="1145302"/>
            <a:ext cx="5151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to Compliant: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lumped disturbance and the tracking error goes beyond the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estimated disturbance reduces below the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Recovery to Normal:</a:t>
            </a:r>
            <a:b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tracking error reduces below the threshold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path augmentation: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Normal: original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Compliant: current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Recovery: ramp path from the current position to the original path</a:t>
            </a:r>
          </a:p>
        </p:txBody>
      </p:sp>
    </p:spTree>
    <p:extLst>
      <p:ext uri="{BB962C8B-B14F-4D97-AF65-F5344CB8AC3E}">
        <p14:creationId xmlns:p14="http://schemas.microsoft.com/office/powerpoint/2010/main" val="101399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stay till 22 secs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further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516285" y="4485992"/>
            <a:ext cx="4921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SMCWNDOS can detect the 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can track the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estimated disturbance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oscillation after contact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6" y="1175140"/>
            <a:ext cx="7754128" cy="3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0EE13A-8C01-44AA-8CA2-8F82E57B4CD8}"/>
              </a:ext>
            </a:extLst>
          </p:cNvPr>
          <p:cNvSpPr txBox="1"/>
          <p:nvPr/>
        </p:nvSpPr>
        <p:spPr>
          <a:xfrm>
            <a:off x="179358" y="3148025"/>
            <a:ext cx="3608871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energy of the measured air pressures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39EB2-5D8A-4B8A-B781-FD79F03C0AB1}"/>
              </a:ext>
            </a:extLst>
          </p:cNvPr>
          <p:cNvSpPr txBox="1"/>
          <p:nvPr/>
        </p:nvSpPr>
        <p:spPr>
          <a:xfrm>
            <a:off x="179357" y="1511573"/>
            <a:ext cx="3608871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Averaged root-mean-square error (RMSE) of position errors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 of Experiments with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13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8" descr="\documentclass{article}&#10;\usepackage{amsmath}&#10;\pagestyle{empty}&#10;\begin{document}&#10;\begin{align}&#10;RMSE &amp;= \sqrt{\frac{\sum_{i=1}^n e_i^2}{n}}\nonumber&#10;\end{align}&#10;\end{document}" title="IguanaTex Bitmap Display">
            <a:extLst>
              <a:ext uri="{FF2B5EF4-FFF2-40B4-BE49-F238E27FC236}">
                <a16:creationId xmlns:a16="http://schemas.microsoft.com/office/drawing/2014/main" id="{75D6F5FA-C2CD-4766-A0D7-D1C0B8EE59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7" y="2762290"/>
            <a:ext cx="1655467" cy="426666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\begin{align}&#10;E_{pm} &amp;= \sum p_m^2\nonumber&#10;\end{align}&#10;\end{document}" title="IguanaTex Bitmap Display">
            <a:extLst>
              <a:ext uri="{FF2B5EF4-FFF2-40B4-BE49-F238E27FC236}">
                <a16:creationId xmlns:a16="http://schemas.microsoft.com/office/drawing/2014/main" id="{5DF7EA81-8B27-411F-B54F-C1EB28004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7" y="4371832"/>
            <a:ext cx="1070933" cy="25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4E4FEDE8-04A7-4C3E-ACB7-87FF30A2D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49347"/>
                  </p:ext>
                </p:extLst>
              </p:nvPr>
            </p:nvGraphicFramePr>
            <p:xfrm>
              <a:off x="1691951" y="4713817"/>
              <a:ext cx="6096000" cy="150291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22149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3351994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12961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82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46.5952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202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SMCNDO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56.2120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15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SMCWNDOS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47.5697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86128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4E4FEDE8-04A7-4C3E-ACB7-87FF30A2D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49347"/>
                  </p:ext>
                </p:extLst>
              </p:nvPr>
            </p:nvGraphicFramePr>
            <p:xfrm>
              <a:off x="1691951" y="4713817"/>
              <a:ext cx="6096000" cy="150291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5322149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3351994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12961519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7813" r="-1198" b="-3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82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46.5952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202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SMCNDO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56.2120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15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SMCWNDOS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47.5697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86128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42D259B-C8DF-49A0-A3F9-2B03C7E4028D}"/>
              </a:ext>
            </a:extLst>
          </p:cNvPr>
          <p:cNvSpPr txBox="1"/>
          <p:nvPr/>
        </p:nvSpPr>
        <p:spPr>
          <a:xfrm>
            <a:off x="4217435" y="1586209"/>
            <a:ext cx="4758612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 and SMCWNDOS shows similar performance when contact time is short.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SMCWNDOS shows least RMSE values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19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>
            <a:extLst>
              <a:ext uri="{FF2B5EF4-FFF2-40B4-BE49-F238E27FC236}">
                <a16:creationId xmlns:a16="http://schemas.microsoft.com/office/drawing/2014/main" id="{438CAD4C-9871-48BF-AF08-F721E3BA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1" y="1323695"/>
            <a:ext cx="3248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821BF-F914-422F-B922-22DEA4DF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Augmented-rigid Arm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5083-44C7-4EE5-A460-ACFA328F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78C80-175D-49E4-B2E8-FD41E0D57701}"/>
              </a:ext>
            </a:extLst>
          </p:cNvPr>
          <p:cNvSpPr txBox="1"/>
          <p:nvPr/>
        </p:nvSpPr>
        <p:spPr>
          <a:xfrm>
            <a:off x="58197" y="3829288"/>
            <a:ext cx="397315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Fabric-pillow-based arm: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Hollowed in the center but with inextensible layer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 connected pillow actuators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717" y="1161434"/>
            <a:ext cx="4071278" cy="3625672"/>
            <a:chOff x="365975" y="1161434"/>
            <a:chExt cx="4071278" cy="36256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D8F14-D60E-40FF-9236-BB6340D8F57E}"/>
                </a:ext>
              </a:extLst>
            </p:cNvPr>
            <p:cNvGrpSpPr/>
            <p:nvPr/>
          </p:nvGrpSpPr>
          <p:grpSpPr>
            <a:xfrm>
              <a:off x="2386764" y="1519049"/>
              <a:ext cx="2050489" cy="1952625"/>
              <a:chOff x="768379" y="1134223"/>
              <a:chExt cx="2050489" cy="1952625"/>
            </a:xfrm>
          </p:grpSpPr>
          <p:pic>
            <p:nvPicPr>
              <p:cNvPr id="13" name="Picture 17">
                <a:extLst>
                  <a:ext uri="{FF2B5EF4-FFF2-40B4-BE49-F238E27FC236}">
                    <a16:creationId xmlns:a16="http://schemas.microsoft.com/office/drawing/2014/main" id="{3353F9BB-9656-4EA9-AB31-17E1EC367A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806" r="40041"/>
              <a:stretch/>
            </p:blipFill>
            <p:spPr bwMode="auto">
              <a:xfrm>
                <a:off x="768379" y="1134223"/>
                <a:ext cx="2050489" cy="195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7F3F7D70-9F15-4CAB-8C0C-A47F0967131D}"/>
                  </a:ext>
                </a:extLst>
              </p:cNvPr>
              <p:cNvSpPr/>
              <p:nvPr/>
            </p:nvSpPr>
            <p:spPr>
              <a:xfrm flipV="1">
                <a:off x="1189892" y="1720468"/>
                <a:ext cx="1301750" cy="1104900"/>
              </a:xfrm>
              <a:prstGeom prst="triangle">
                <a:avLst>
                  <a:gd name="adj" fmla="val 49530"/>
                </a:avLst>
              </a:prstGeom>
              <a:noFill/>
              <a:ln>
                <a:solidFill>
                  <a:srgbClr val="FFFF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1100A98-AE2D-413E-B89A-B43AD660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12"/>
            <a:stretch/>
          </p:blipFill>
          <p:spPr bwMode="auto">
            <a:xfrm>
              <a:off x="365975" y="1161434"/>
              <a:ext cx="1986577" cy="279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28E17FF-430D-456A-AC75-D8DB5C637DAD}"/>
                </a:ext>
              </a:extLst>
            </p:cNvPr>
            <p:cNvSpPr/>
            <p:nvPr/>
          </p:nvSpPr>
          <p:spPr>
            <a:xfrm>
              <a:off x="802478" y="2156241"/>
              <a:ext cx="2267339" cy="2630865"/>
            </a:xfrm>
            <a:prstGeom prst="arc">
              <a:avLst>
                <a:gd name="adj1" fmla="val 11221223"/>
                <a:gd name="adj2" fmla="val 17009288"/>
              </a:avLst>
            </a:prstGeom>
            <a:ln w="285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C58B9885-753B-4998-B397-AAA73739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64" y="1182236"/>
            <a:ext cx="2390970" cy="2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B43CA-F90C-4FD2-9D6F-AEEB520698D8}"/>
                  </a:ext>
                </a:extLst>
              </p:cNvPr>
              <p:cNvSpPr txBox="1"/>
              <p:nvPr/>
            </p:nvSpPr>
            <p:spPr>
              <a:xfrm>
                <a:off x="4339129" y="3952045"/>
                <a:ext cx="3973117" cy="212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indicates the distance between the CC layer (solid black) to the center line (dashed red).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using position feedback in task space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2B43CA-F90C-4FD2-9D6F-AEEB5206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29" y="3952045"/>
                <a:ext cx="3973117" cy="2120068"/>
              </a:xfrm>
              <a:prstGeom prst="rect">
                <a:avLst/>
              </a:prstGeom>
              <a:blipFill rotWithShape="0">
                <a:blip r:embed="rId6"/>
                <a:stretch>
                  <a:fillRect l="-1074" r="-460" b="-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60B5E47-261F-4D7D-89BD-45E217A5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29" y="2890302"/>
            <a:ext cx="1809524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DFD-47F9-4D1E-8C9E-1F3FBD06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Kinematic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CFC2D-9C59-4044-B3B7-24CBD9CB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3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8E5AFC8-FBB9-4768-A3F2-85AF094B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1119962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8FF7CB79-FFC7-415B-B66F-1D7A21E5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71" y="3326214"/>
            <a:ext cx="2894753" cy="21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2B45C7F3-646D-4446-9A5A-6BE97598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" y="2950295"/>
            <a:ext cx="2524381" cy="25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A14EB0-BCCF-477D-B9E2-DA779728947C}"/>
              </a:ext>
            </a:extLst>
          </p:cNvPr>
          <p:cNvGrpSpPr/>
          <p:nvPr/>
        </p:nvGrpSpPr>
        <p:grpSpPr>
          <a:xfrm>
            <a:off x="301937" y="1066800"/>
            <a:ext cx="2050489" cy="1952625"/>
            <a:chOff x="768379" y="1134223"/>
            <a:chExt cx="2050489" cy="1952625"/>
          </a:xfrm>
        </p:grpSpPr>
        <p:pic>
          <p:nvPicPr>
            <p:cNvPr id="16" name="Picture 17">
              <a:extLst>
                <a:ext uri="{FF2B5EF4-FFF2-40B4-BE49-F238E27FC236}">
                  <a16:creationId xmlns:a16="http://schemas.microsoft.com/office/drawing/2014/main" id="{860F9FE2-9172-4419-A966-811E07173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06" r="40041"/>
            <a:stretch/>
          </p:blipFill>
          <p:spPr bwMode="auto">
            <a:xfrm>
              <a:off x="768379" y="1134223"/>
              <a:ext cx="2050489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838CB84-4BC8-49BE-9042-2250E423FEEA}"/>
                </a:ext>
              </a:extLst>
            </p:cNvPr>
            <p:cNvSpPr/>
            <p:nvPr/>
          </p:nvSpPr>
          <p:spPr>
            <a:xfrm flipV="1">
              <a:off x="1189892" y="1720468"/>
              <a:ext cx="1301750" cy="1104900"/>
            </a:xfrm>
            <a:prstGeom prst="triangle">
              <a:avLst>
                <a:gd name="adj" fmla="val 49530"/>
              </a:avLst>
            </a:prstGeom>
            <a:noFill/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/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 setup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from the motion capture position feedback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of the tip is estimated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the proposed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 the estimation with actual measurement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findings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improves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inematic model performance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normalized estimation error is less than 1 percent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773B5-285F-4342-A973-BDB4671A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3" y="1132413"/>
                <a:ext cx="3825552" cy="4247317"/>
              </a:xfrm>
              <a:prstGeom prst="rect">
                <a:avLst/>
              </a:prstGeom>
              <a:blipFill>
                <a:blip r:embed="rId6"/>
                <a:stretch>
                  <a:fillRect l="-1116" t="-861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B82C1CB-E54A-4B9B-9DB9-995B1907469C}"/>
              </a:ext>
            </a:extLst>
          </p:cNvPr>
          <p:cNvSpPr/>
          <p:nvPr/>
        </p:nvSpPr>
        <p:spPr>
          <a:xfrm>
            <a:off x="421722" y="5375384"/>
            <a:ext cx="4812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results. 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rule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errors in task space</a:t>
            </a:r>
          </a:p>
        </p:txBody>
      </p:sp>
    </p:spTree>
    <p:extLst>
      <p:ext uri="{BB962C8B-B14F-4D97-AF65-F5344CB8AC3E}">
        <p14:creationId xmlns:p14="http://schemas.microsoft.com/office/powerpoint/2010/main" val="272654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Dynamic Model with Parameter Uncertainties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4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86A08B-612E-48CE-8B4B-4C1DD48B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81" y="3791940"/>
            <a:ext cx="4230537" cy="2115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4724400" y="1373252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with bounded uncertainties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 descr="\documentclass{article}&#10;\usepackage{amsmath}&#10;\pagestyle{empty}&#10;\begin{document}&#10;\begin{gather}&#10;    m(q)\Ddot{q}+c(q,\Dot{q})\Dot{q}+g(q)+\hat{k}q+\hat{d}\Dot{q}=\hat{\alpha}{R(\psi)p},\nonumber\\&#10;    \hat{k}={k_0+\Delta k}, \nonumber\\&#10;    \hat{d}={d_0+\Delta d},\nonumber\\&#10;    \hat{\alpha}=(1+\Delta\alpha)\alpha_0,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BD974979-F3B1-4F9B-BEDB-DF4D9F9022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4" y="1983653"/>
            <a:ext cx="2933029" cy="939886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$|\Delta{k}|&lt;K_m, |\Delta{d}|&lt;D_m$, and $|\Delta{\alpha}|&lt;\alpha_m$&#10;&#10;&#10;&#10;\end{document}" title="IguanaTex Bitmap Display">
            <a:extLst>
              <a:ext uri="{FF2B5EF4-FFF2-40B4-BE49-F238E27FC236}">
                <a16:creationId xmlns:a16="http://schemas.microsoft.com/office/drawing/2014/main" id="{0026069B-A0C5-452B-823B-59A2E437A5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4" y="3087767"/>
            <a:ext cx="2629486" cy="15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368929" y="133350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system dynamics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\documentclass{article}&#10;\usepackage{amsmath}&#10;\pagestyle{empty}&#10;\begin{document}&#10;\begin{gather}&#10;    M(q)\Ddot{q}+C(q,\Dot{q})\Dot{q}+G(q)+Kq+D\Dot{q}=\alpha{R(\psi)p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F9BD0C7C-A022-4E5A-BD6E-2DC3202B56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3" y="1997507"/>
            <a:ext cx="3130514" cy="157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FAD79-EFE5-45AE-95ED-42509B99DD3C}"/>
              </a:ext>
            </a:extLst>
          </p:cNvPr>
          <p:cNvSpPr txBox="1"/>
          <p:nvPr/>
        </p:nvSpPr>
        <p:spPr>
          <a:xfrm>
            <a:off x="368929" y="2306717"/>
            <a:ext cx="397315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Signal</a:t>
            </a:r>
          </a:p>
          <a:p>
            <a:pPr lvl="1">
              <a:lnSpc>
                <a:spcPct val="150000"/>
              </a:lnSpc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trials: 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Trial duration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30 sec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\documentclass{article}&#10;\usepackage{amsmath}&#10;\pagestyle{empty}&#10;\begin{document}&#10;\begin{gather}&#10;    u=\sum_{j=1}^{10}Amp*sin(2\pi f_jt+\phi_j)+b_{off}\nonumber&#10;    \end{gather}&#10;&#10;&#10;&#10;\end{document}" title="IguanaTex Bitmap Display">
            <a:extLst>
              <a:ext uri="{FF2B5EF4-FFF2-40B4-BE49-F238E27FC236}">
                <a16:creationId xmlns:a16="http://schemas.microsoft.com/office/drawing/2014/main" id="{696C97FD-29AC-4DB2-AEE8-F3E05DAAF3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9" y="3164567"/>
            <a:ext cx="2479543" cy="4644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A5BDEC-AD77-45BD-9DD5-4E9D0419F0E1}"/>
              </a:ext>
            </a:extLst>
          </p:cNvPr>
          <p:cNvSpPr/>
          <p:nvPr/>
        </p:nvSpPr>
        <p:spPr>
          <a:xfrm>
            <a:off x="5462440" y="5859802"/>
            <a:ext cx="4812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 results</a:t>
            </a:r>
          </a:p>
        </p:txBody>
      </p:sp>
    </p:spTree>
    <p:extLst>
      <p:ext uri="{BB962C8B-B14F-4D97-AF65-F5344CB8AC3E}">
        <p14:creationId xmlns:p14="http://schemas.microsoft.com/office/powerpoint/2010/main" val="188541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FD15-CEF6-4224-8F79-577BD9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dirty="0"/>
              <a:t>Baseline SMC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29B-573D-4572-B0D3-F8AE07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5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1F439-9F7F-4DBE-85E7-FD19A54573B2}"/>
              </a:ext>
            </a:extLst>
          </p:cNvPr>
          <p:cNvSpPr txBox="1"/>
          <p:nvPr/>
        </p:nvSpPr>
        <p:spPr>
          <a:xfrm>
            <a:off x="0" y="1157010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space representation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982C8-9466-4333-BD31-7C3D6860F8B6}"/>
              </a:ext>
            </a:extLst>
          </p:cNvPr>
          <p:cNvSpPr txBox="1"/>
          <p:nvPr/>
        </p:nvSpPr>
        <p:spPr>
          <a:xfrm>
            <a:off x="4346788" y="1213529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76B03-7886-4F75-8277-5A609A345FF5}"/>
              </a:ext>
            </a:extLst>
          </p:cNvPr>
          <p:cNvSpPr txBox="1"/>
          <p:nvPr/>
        </p:nvSpPr>
        <p:spPr>
          <a:xfrm>
            <a:off x="0" y="3148025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surface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5B139-65C4-4FDA-8BEA-87ED1E266695}"/>
              </a:ext>
            </a:extLst>
          </p:cNvPr>
          <p:cNvSpPr txBox="1"/>
          <p:nvPr/>
        </p:nvSpPr>
        <p:spPr>
          <a:xfrm>
            <a:off x="0" y="4577091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Reaching law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F515A8-251B-4D71-921E-A87448DF8B09}"/>
              </a:ext>
            </a:extLst>
          </p:cNvPr>
          <p:cNvSpPr/>
          <p:nvPr/>
        </p:nvSpPr>
        <p:spPr>
          <a:xfrm>
            <a:off x="3303037" y="2864827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81C053-607A-4E4A-AE32-2B9D2BDF8435}"/>
              </a:ext>
            </a:extLst>
          </p:cNvPr>
          <p:cNvSpPr/>
          <p:nvPr/>
        </p:nvSpPr>
        <p:spPr>
          <a:xfrm>
            <a:off x="7639341" y="2504771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9367F8-4B90-4486-BA91-85313C56DB29}"/>
              </a:ext>
            </a:extLst>
          </p:cNvPr>
          <p:cNvSpPr/>
          <p:nvPr/>
        </p:nvSpPr>
        <p:spPr>
          <a:xfrm>
            <a:off x="7742141" y="3105600"/>
            <a:ext cx="670117" cy="70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4FDEC8-4DAC-4EB5-8C97-2154E0982C09}"/>
              </a:ext>
            </a:extLst>
          </p:cNvPr>
          <p:cNvSpPr/>
          <p:nvPr/>
        </p:nvSpPr>
        <p:spPr>
          <a:xfrm>
            <a:off x="7757298" y="5747657"/>
            <a:ext cx="552160" cy="44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\documentclass{article}&#10;\usepackage{amsmath}&#10;\pagestyle{empty}&#10;\begin{document}&#10;\begin{gather}&#10;    \dot{x}_1 = x_2 \nonumber\\&#10;    \dot{x}_2 = f(x_1,x_2) +  b(x_1)u +\Delta \nonumber\\&#10;    f(x_1,x_2)=-m(x_1)^{-1}((c(x_1,x_2)+d_0)x_2+k_0x_1+g(x_1)) \nonumber\\&#10;    % b(\psi,u)=m^{-1}\alpha(\frac{1}{2}(sin\psi-\sqrt{3}cos\psi)(u-0.00345) \nonumber\\&#10;    b(x_1)=m(x_1)^{-1}\alpha_0,\nonumber\\&#10;    \Delta = -\Delta k\frac{x_1}{m(x_1)}- \Delta d\frac{x_2}{m(x_1)}+\Delta\alpha\frac{\alpha_0}{m(x_1)} \nonumber\\&#10;    u=R(\psi)p&#10;    \label{eq:smcDerivative}&#10;\end{gather}&#10;&#10;&#10;&#10;\end{document}" title="IguanaTex Bitmap Display">
            <a:extLst>
              <a:ext uri="{FF2B5EF4-FFF2-40B4-BE49-F238E27FC236}">
                <a16:creationId xmlns:a16="http://schemas.microsoft.com/office/drawing/2014/main" id="{64D0FFD7-7485-4B0C-A1CB-EE149D6A4D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" y="1733884"/>
            <a:ext cx="4487314" cy="1481143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b(x_1)u+\Delta )&#10;\end{align}&#10;&#10;&#10;&#10;\end{document}" title="IguanaTex Bitmap Display">
            <a:extLst>
              <a:ext uri="{FF2B5EF4-FFF2-40B4-BE49-F238E27FC236}">
                <a16:creationId xmlns:a16="http://schemas.microsoft.com/office/drawing/2014/main" id="{5D4A7412-1400-4F0C-A575-B4C5A188E8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1" y="3833415"/>
            <a:ext cx="3935086" cy="7899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06E4AA-A1B8-4E66-8EB2-A677A491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505103" y="3715182"/>
            <a:ext cx="1076028" cy="1184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A073BF-00EF-4A6D-9C48-11780C39D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3638095" y="2907414"/>
            <a:ext cx="1076028" cy="369333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\begin{align}&#10;    \dot{\sigma}=-\eta{sign(\sigma)}&#10;\end{align}&#10;&#10;&#10;&#10;&#10;\end{document}" title="IguanaTex Bitmap Display">
            <a:extLst>
              <a:ext uri="{FF2B5EF4-FFF2-40B4-BE49-F238E27FC236}">
                <a16:creationId xmlns:a16="http://schemas.microsoft.com/office/drawing/2014/main" id="{525216F3-1785-4D78-9A28-DDF559E837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484" b="-1"/>
          <a:stretch/>
        </p:blipFill>
        <p:spPr>
          <a:xfrm>
            <a:off x="365445" y="5209777"/>
            <a:ext cx="2370135" cy="157257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\begin{align}&#10;    u=&amp;b(x_1)^{-1}(\lambda\dot{e}+ \Ddot{x}_{d1} -f(x_1, x_2)+\eta sign(\sigma)),\nonumber\\&#10;    \eta\geq&amp;&#10;    \frac{1}{1+\alpha_m}(\alpha_m|\lambda\dot{e}+ \Ddot{x}_{d1} -f(x_1, x_2)|\nonumber\\&#10;            &amp;+K_m|\frac{x_1}{m(x_1)}|+D_m|\frac{x_2}{m(x_1)}|+\epsilon)&#10;\end{align}&#10;\end{document}" title="IguanaTex Bitmap Display">
            <a:extLst>
              <a:ext uri="{FF2B5EF4-FFF2-40B4-BE49-F238E27FC236}">
                <a16:creationId xmlns:a16="http://schemas.microsoft.com/office/drawing/2014/main" id="{3B9D5845-9CC0-4EF2-8330-D468AF1F03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31" y="1825584"/>
            <a:ext cx="4103314" cy="9508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9DCC7-CF99-4310-BE8D-4A10457CDFFB}"/>
              </a:ext>
            </a:extLst>
          </p:cNvPr>
          <p:cNvSpPr txBox="1"/>
          <p:nvPr/>
        </p:nvSpPr>
        <p:spPr>
          <a:xfrm>
            <a:off x="4367191" y="2780138"/>
            <a:ext cx="4572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proof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85030B-2D69-4788-84B3-5AD4D15C41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33378" y="2407108"/>
            <a:ext cx="1076028" cy="369333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\begin{align}&#10;    \dot{V}=&amp;\sigma\dot{\sigma}, \nonumber\\&#10;           =&amp;\sigma(\lambda\dot{e}+ \Ddot{x}_{d1} \nonumber\\&#10;           &amp;-f(x_1, x_2) + b(x_1)u -\Delta k\frac{x_1}{m(x_1)}-\Delta d\frac{x_2}{m(x_1))})\nonumber\\&#10;           =&amp;\sigma(-(1+\Delta\alpha)\eta{sign(\sigma)}-\Delta\alpha(\lambda\dot{e}+ \Ddot{x}_{d1} -f(x_1, x_2))\nonumber\\&#10;           &amp;+\Delta k\frac{x_1}{m(x_1)}+\Delta d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 title="IguanaTex Bitmap Display">
            <a:extLst>
              <a:ext uri="{FF2B5EF4-FFF2-40B4-BE49-F238E27FC236}">
                <a16:creationId xmlns:a16="http://schemas.microsoft.com/office/drawing/2014/main" id="{68B94C2D-7F36-4C24-BEE0-60B0FF8AB0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751081"/>
            <a:ext cx="4395886" cy="2256457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\begin{align}&#10;    V=\frac{1}{2}\sigma^2&#10;    \label{eq:cadidateFunc}&#10;\end{align}&#10;&#10;&#10;&#10;\end{document}" title="IguanaTex Bitmap Display">
            <a:extLst>
              <a:ext uri="{FF2B5EF4-FFF2-40B4-BE49-F238E27FC236}">
                <a16:creationId xmlns:a16="http://schemas.microsoft.com/office/drawing/2014/main" id="{65D554D2-E242-46CD-A130-D294C26CAA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47" y="3345784"/>
            <a:ext cx="2892800" cy="30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A80894-2ED9-4EDB-9A2B-D1361CC769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6903663" y="3411531"/>
            <a:ext cx="1076028" cy="369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64720F-1EAF-455D-B36C-BB83A9A9F7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04" b="577"/>
          <a:stretch/>
        </p:blipFill>
        <p:spPr>
          <a:xfrm>
            <a:off x="8028132" y="3000060"/>
            <a:ext cx="1076028" cy="3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6</a:t>
            </a:fld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195604-22B4-4092-B0BC-59B80D86020F}"/>
              </a:ext>
            </a:extLst>
          </p:cNvPr>
          <p:cNvGrpSpPr/>
          <p:nvPr/>
        </p:nvGrpSpPr>
        <p:grpSpPr>
          <a:xfrm>
            <a:off x="377412" y="2145627"/>
            <a:ext cx="2580453" cy="4018868"/>
            <a:chOff x="556005" y="1418253"/>
            <a:chExt cx="2580453" cy="4018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F9A336-2484-4AA4-BEDF-7DDEA42FD0A3}"/>
                </a:ext>
              </a:extLst>
            </p:cNvPr>
            <p:cNvGrpSpPr/>
            <p:nvPr/>
          </p:nvGrpSpPr>
          <p:grpSpPr>
            <a:xfrm>
              <a:off x="556005" y="1418253"/>
              <a:ext cx="2580453" cy="4018868"/>
              <a:chOff x="556005" y="1418253"/>
              <a:chExt cx="2580453" cy="401886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5B95D7D-C664-48DF-A13B-AFA304096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6"/>
              <a:stretch/>
            </p:blipFill>
            <p:spPr>
              <a:xfrm>
                <a:off x="556005" y="1418253"/>
                <a:ext cx="2580453" cy="401886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93C590-AB0F-4D64-B5C0-299FFC5A1775}"/>
                  </a:ext>
                </a:extLst>
              </p:cNvPr>
              <p:cNvSpPr/>
              <p:nvPr/>
            </p:nvSpPr>
            <p:spPr>
              <a:xfrm>
                <a:off x="783771" y="3293706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13016E-8E71-47AB-9494-D5FA4E0BCB42}"/>
                  </a:ext>
                </a:extLst>
              </p:cNvPr>
              <p:cNvSpPr/>
              <p:nvPr/>
            </p:nvSpPr>
            <p:spPr>
              <a:xfrm>
                <a:off x="887780" y="1570653"/>
                <a:ext cx="2248678" cy="135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241CE-43F4-4814-A11D-33061EF2E71B}"/>
                </a:ext>
              </a:extLst>
            </p:cNvPr>
            <p:cNvSpPr/>
            <p:nvPr/>
          </p:nvSpPr>
          <p:spPr>
            <a:xfrm>
              <a:off x="887780" y="4133461"/>
              <a:ext cx="2248678" cy="208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5D4FF-8A6F-4E64-8979-3DC2E1014C32}"/>
              </a:ext>
            </a:extLst>
          </p:cNvPr>
          <p:cNvGrpSpPr/>
          <p:nvPr/>
        </p:nvGrpSpPr>
        <p:grpSpPr>
          <a:xfrm>
            <a:off x="3060115" y="2213688"/>
            <a:ext cx="3023769" cy="4018040"/>
            <a:chOff x="3025577" y="1710612"/>
            <a:chExt cx="3023769" cy="401804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6F7B2A2-160B-4617-92E4-22FC6DCA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77" y="1710612"/>
              <a:ext cx="2678693" cy="40180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E0431-4D4A-46FC-8534-B621360F08C5}"/>
                </a:ext>
              </a:extLst>
            </p:cNvPr>
            <p:cNvSpPr/>
            <p:nvPr/>
          </p:nvSpPr>
          <p:spPr>
            <a:xfrm>
              <a:off x="3579349" y="1856014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252729-1672-46E6-A63F-4DB7B1803250}"/>
                </a:ext>
              </a:extLst>
            </p:cNvPr>
            <p:cNvSpPr/>
            <p:nvPr/>
          </p:nvSpPr>
          <p:spPr>
            <a:xfrm>
              <a:off x="3688701" y="3561378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60581-483F-4E7B-8560-C12E239FF7F5}"/>
                </a:ext>
              </a:extLst>
            </p:cNvPr>
            <p:cNvSpPr/>
            <p:nvPr/>
          </p:nvSpPr>
          <p:spPr>
            <a:xfrm>
              <a:off x="3800668" y="4462607"/>
              <a:ext cx="2248678" cy="135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BCD32-080B-4CAD-893C-98F8D35A0B0E}"/>
              </a:ext>
            </a:extLst>
          </p:cNvPr>
          <p:cNvSpPr/>
          <p:nvPr/>
        </p:nvSpPr>
        <p:spPr>
          <a:xfrm>
            <a:off x="418684" y="5898261"/>
            <a:ext cx="491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sine waves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5492177" y="1852474"/>
            <a:ext cx="3479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Multi-steps signal: Randomly selected in [-10,-40] degrees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Sum-of-sines signal: frequency range [0.001,0.1]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SMC method can track refence signal in both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chattering needs to be reduced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C31BFE-E26F-4CDC-B461-8AFBE727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2" y="1073834"/>
            <a:ext cx="5175002" cy="1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Disturbance Observer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7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EE16E-77B4-48CD-AD1E-0269E746BCA6}"/>
              </a:ext>
            </a:extLst>
          </p:cNvPr>
          <p:cNvSpPr txBox="1"/>
          <p:nvPr/>
        </p:nvSpPr>
        <p:spPr>
          <a:xfrm>
            <a:off x="374658" y="1694404"/>
            <a:ext cx="839468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disturbance is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derivative of the lumped disturbance is also bounded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contacting with environment, the external disturbance is dominant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6551E-A7C3-4833-8580-73163EA21D86}"/>
              </a:ext>
            </a:extLst>
          </p:cNvPr>
          <p:cNvSpPr txBox="1"/>
          <p:nvPr/>
        </p:nvSpPr>
        <p:spPr>
          <a:xfrm>
            <a:off x="374658" y="3967308"/>
            <a:ext cx="8394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 contact force and detect contact event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 compliant during the contact and recover back to desired path automatically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proper candidate function to ensure the closed-loop system is stable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5C0C179-1710-4039-92C7-BBF90C4EB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32" y="964163"/>
            <a:ext cx="5651482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617"/>
            <a:ext cx="9144000" cy="762000"/>
          </a:xfrm>
        </p:spPr>
        <p:txBody>
          <a:bodyPr/>
          <a:lstStyle/>
          <a:p>
            <a:r>
              <a:rPr lang="en-US" dirty="0"/>
              <a:t>Sliding mode control with nonlinear disturbance observer (SMCNDO)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8</a:t>
            </a:fld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Picture 6" descr="\documentclass{article}&#10;\usepackage{amsmath}&#10;\pagestyle{empty}&#10;\begin{document}&#10;\begin{align}&#10;    u&amp;=u_{eq} + u_s +u_n \nonumber\\&#10;    u_{eq}&amp;=-b(x_1)^{-1}(f(x_1,x_2)+\lambda\dot{e}-\Ddot{x_d} + k_{sf}\sigma), \nonumber\\&#10;        u_n&amp;=-b(x_1)^{-1}\hat{\Delta}, \nonumber\\&#10;    u_s&amp;=-b(x_1)^{-1}\eta sat(\sigma), \nonumber\\&#10;    sat(\sigma)&amp;= \left\{&#10;    \begin{array}{ll}&#10;      sign(\sigma) &amp; |\sigma|&gt; \mu \\&#10;      \frac{\sigma}{\mu} &amp;  |\sigma|\leq \mu \nonumber&#10;\end{array}&#10;\right.&#10;\end{align}&#10;\end{document}" title="IguanaTex Bitmap Display">
            <a:extLst>
              <a:ext uri="{FF2B5EF4-FFF2-40B4-BE49-F238E27FC236}">
                <a16:creationId xmlns:a16="http://schemas.microsoft.com/office/drawing/2014/main" id="{4C4AB504-E3B8-4F29-A581-7CEBBB0D5E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8" y="2170205"/>
            <a:ext cx="3669333" cy="1565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C4FD6-364B-47BC-9BE3-CCC72152DC26}"/>
              </a:ext>
            </a:extLst>
          </p:cNvPr>
          <p:cNvSpPr txBox="1"/>
          <p:nvPr/>
        </p:nvSpPr>
        <p:spPr>
          <a:xfrm>
            <a:off x="179358" y="1511573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Redesign control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91066-D829-446A-8B6F-3D490CFB2A54}"/>
              </a:ext>
            </a:extLst>
          </p:cNvPr>
          <p:cNvSpPr txBox="1"/>
          <p:nvPr/>
        </p:nvSpPr>
        <p:spPr>
          <a:xfrm>
            <a:off x="179358" y="3736072"/>
            <a:ext cx="3973154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of NDOB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\documentclass{article}&#10;\usepackage{amsmath}&#10;\pagestyle{empty}&#10;\begin{document}&#10;\begin{align}&#10;  \hat{\Delta}&amp;= \hat{z} + w(\sigma), \nonumber\\&#10;    \dot{\hat{\Delta}} &amp;= \dot{\hat{z}} +\frac{\partial w}{\partial \sigma}\dot{\sigma}\nonumber\\&#10;w(\sigma)&amp;=k_w\sigma,k_w&gt;0 \nonumber\\&#10;\dot{\hat{z}}&amp;=-k_w(b(x_1)u_n + b(x_1)u_s + {\hat{\Delta}})\nonumber&#10;\end{align}&#10;\end{document}" title="IguanaTex Bitmap Display">
            <a:extLst>
              <a:ext uri="{FF2B5EF4-FFF2-40B4-BE49-F238E27FC236}">
                <a16:creationId xmlns:a16="http://schemas.microsoft.com/office/drawing/2014/main" id="{997553A8-20C3-4501-B049-7855A3DCA5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2" y="4379873"/>
            <a:ext cx="2815999" cy="1241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99ADC-47B8-4D4E-8C89-0781AF09DBDE}"/>
                  </a:ext>
                </a:extLst>
              </p:cNvPr>
              <p:cNvSpPr txBox="1"/>
              <p:nvPr/>
            </p:nvSpPr>
            <p:spPr>
              <a:xfrm>
                <a:off x="4255223" y="1494640"/>
                <a:ext cx="4572000" cy="2133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Stability proof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Young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inequality</m:t>
                        </m:r>
                      </m:e>
                      <m:sup>
                        <m: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</m:e>
                        </m:acc>
                      </m:e>
                    </m:d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system is proved to be ultimately bounded in the sense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Corless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Leitmann</m:t>
                        </m:r>
                      </m:e>
                      <m:sup>
                        <m:r>
                          <a:rPr lang="en-US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bounds are:</a:t>
                </a:r>
                <a:endParaRPr lang="en-US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99ADC-47B8-4D4E-8C89-0781AF09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23" y="1494640"/>
                <a:ext cx="4572000" cy="2133789"/>
              </a:xfrm>
              <a:prstGeom prst="rect">
                <a:avLst/>
              </a:prstGeom>
              <a:blipFill>
                <a:blip r:embed="rId7"/>
                <a:stretch>
                  <a:fillRect l="-800" r="-267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\documentclass{article}&#10;\usepackage{amsmath}&#10;\pagestyle{empty}&#10;\begin{document}&#10;\begin{align}&#10;    |\Bar{\Delta}| \leq &amp;\beta = \frac{\gamma}{k_w - 0.5} \nonumber\\&#10;    |\sigma|\leq &amp;\left\{&#10;    \begin{array}{ll}&#10;      \frac{\beta - \eta}{k_{sf}} &amp; |\sigma|&gt; \mu \\&#10;      \frac{\beta \mu}{k_{sf}\mu + \eta} &amp; |\sigma|\leq \mu \nonumber\\&#10;\end{array}&#10;\right.&#10;\end{align}&#10;\end{document}" title="IguanaTex Bitmap Display">
            <a:extLst>
              <a:ext uri="{FF2B5EF4-FFF2-40B4-BE49-F238E27FC236}">
                <a16:creationId xmlns:a16="http://schemas.microsoft.com/office/drawing/2014/main" id="{63191E33-8850-47C1-B1A3-6051A5AEAF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06" y="3628376"/>
            <a:ext cx="1928533" cy="9472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3BEBD4-A421-4F96-8260-DD49272AD75D}"/>
              </a:ext>
            </a:extLst>
          </p:cNvPr>
          <p:cNvSpPr txBox="1"/>
          <p:nvPr/>
        </p:nvSpPr>
        <p:spPr>
          <a:xfrm>
            <a:off x="4432504" y="5137675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Bartle, R.G.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Sherbert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D.R., 2000.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Introduction to real analysis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2). New York: Wiley.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Corless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Leitmann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1981. Continuous state feedback guaranteeing uniform ultimate boundedness for uncertain dynamic systems.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Automatic Control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pp.1139-1144.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628B-C59C-47C9-93DC-C900051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FE2A9-A3C3-4855-8D58-8A4E5E35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A5B76-C7F9-45F5-809E-E46640C9C526}" type="slidenum">
              <a:rPr lang="en-US" smtClean="0">
                <a:latin typeface="Times New Roman" panose="02020603050405020304" pitchFamily="18" charset="0"/>
              </a:rPr>
              <a:pPr>
                <a:defRPr/>
              </a:pPr>
              <a:t>9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13348" y="4485992"/>
            <a:ext cx="3479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rate: 1 rad/s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Object in the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5 trials 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3C6C1-E8FA-4A86-AA8B-C3131898C9FC}"/>
              </a:ext>
            </a:extLst>
          </p:cNvPr>
          <p:cNvSpPr txBox="1"/>
          <p:nvPr/>
        </p:nvSpPr>
        <p:spPr>
          <a:xfrm>
            <a:off x="3792967" y="4485992"/>
            <a:ext cx="464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SMCNDO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track the desired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saturation in chamber pressure 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0" y="1030072"/>
            <a:ext cx="7754128" cy="32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7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2.7259"/>
  <p:tag name="ORIGINALWIDTH" val="601.4248"/>
  <p:tag name="LATEXADDIN" val="\documentclass{article}&#10;\usepackage{amsmath}&#10;\pagestyle{empty}&#10;\begin{document}&#10;\begin{gather}&#10;    m(q)\Ddot{q}+c(q,\Dot{q})\Dot{q}+g(q)+\hat{k}q+\hat{d}\Dot{q}=\hat{\alpha}{R(\psi)p},\nonumber\\&#10;    \hat{k}={k_0+\Delta k}, \nonumber\\&#10;    \hat{d}={d_0+\Delta d},\nonumber\\&#10;    \hat{\alpha}=(1+\Delta\alpha)\alpha_0,\nonumber&#10;    \end{gather}&#10;&#10;&#10;&#10;\end{document}"/>
  <p:tag name="IGUANATEXSIZE" val="12"/>
  <p:tag name="IGUANATEXCURSOR" val="26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2.99213"/>
  <p:tag name="ORIGINALWIDTH" val="593.1758"/>
  <p:tag name="LATEXADDIN" val="\documentclass{article}&#10;\usepackage{amsmath}&#10;\pagestyle{empty}&#10;\begin{document}&#10;\begin{align}&#10;    V=\frac{1}{2}\sigma^2&#10;    \label{eq:cadidateFunc}&#10;\end{align}&#10;&#10;&#10;&#10;\end{document}"/>
  <p:tag name="IGUANATEXSIZE" val="12"/>
  <p:tag name="IGUANATEXCURSOR" val="15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75.2156"/>
  <p:tag name="ORIGINALWIDTH" val="644.9194"/>
  <p:tag name="LATEXADDIN" val="\documentclass{article}&#10;\usepackage{amsmath}&#10;\pagestyle{empty}&#10;\begin{document}&#10;\begin{align}&#10;    u&amp;=u_{eq} + u_s +u_n \nonumber\\&#10;    u_{eq}&amp;=-b(x_1)^{-1}(f(x_1,x_2)+\lambda\dot{e}-\Ddot{x_d} + k_{sf}\sigma), \nonumber\\&#10;        u_n&amp;=-b(x_1)^{-1}\hat{\Delta}, \nonumber\\&#10;    u_s&amp;=-b(x_1)^{-1}\eta sat(\sigma), \nonumber\\&#10;    sat(\sigma)&amp;= \left\{&#10;    \begin{array}{ll}&#10;      sign(\sigma) &amp; |\sigma|&gt; \mu \\&#10;      \frac{\sigma}{\mu} &amp;  |\sigma|\leq \mu \nonumber&#10;\end{array}&#10;\right.&#10;\end{align}&#10;\end{document}"/>
  <p:tag name="IGUANATEXSIZE" val="14"/>
  <p:tag name="IGUANATEXCURSOR" val="464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8.2228"/>
  <p:tag name="ORIGINALWIDTH" val="494.9381"/>
  <p:tag name="LATEXADDIN" val="\documentclass{article}&#10;\usepackage{amsmath}&#10;\pagestyle{empty}&#10;\begin{document}&#10;\begin{align}&#10;  \hat{\Delta}&amp;= \hat{z} + w(\sigma), \nonumber\\&#10;    \dot{\hat{\Delta}} &amp;= \dot{\hat{z}} +\frac{\partial w}{\partial \sigma}\dot{\sigma}\nonumber\\&#10;w(\sigma)&amp;=k_w\sigma,k_w&gt;0 \nonumber\\&#10;\dot{\hat{z}}&amp;=-k_w(b(x_1)u_n + b(x_1)u_s + {\hat{\Delta}})\nonumber&#10;\end{align}&#10;\end{document}"/>
  <p:tag name="IGUANATEXSIZE" val="14"/>
  <p:tag name="IGUANATEXCURSOR" val="35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66.4792"/>
  <p:tag name="ORIGINALWIDTH" val="338.9576"/>
  <p:tag name="LATEXADDIN" val="\documentclass{article}&#10;\usepackage{amsmath}&#10;\pagestyle{empty}&#10;\begin{document}&#10;\begin{align}&#10;    |\Bar{\Delta}| \leq &amp;\beta = \frac{\gamma}{k_w - 0.5} \nonumber\\&#10;    |\sigma|\leq &amp;\left\{&#10;    \begin{array}{ll}&#10;      \frac{\beta - \eta}{k_{sf}} &amp; |\sigma|&gt; \mu \\&#10;      \frac{\beta \mu}{k_{sf}\mu + \eta} &amp; |\sigma|\leq \mu \nonumber\\&#10;\end{array}&#10;\right.&#10;\end{align}&#10;\end{document}"/>
  <p:tag name="IGUANATEXSIZE" val="14"/>
  <p:tag name="IGUANATEXCURSOR" val="334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74.99063"/>
  <p:tag name="ORIGINALWIDTH" val="290.9636"/>
  <p:tag name="LATEXADDIN" val="\documentclass{article}&#10;\usepackage{amsmath}&#10;\pagestyle{empty}&#10;\begin{document}&#10;\begin{align}&#10;RMSE &amp;= \sqrt{\frac{\sum_{i=1}^n e_i^2}{n}}\nonumber&#10;\end{align}&#10;\end{document}"/>
  <p:tag name="IGUANATEXSIZE" val="14"/>
  <p:tag name="IGUANATEXCURSOR" val="14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.99441"/>
  <p:tag name="ORIGINALWIDTH" val="188.2265"/>
  <p:tag name="LATEXADDIN" val="\documentclass{article}&#10;\usepackage{amsmath}&#10;\pagestyle{empty}&#10;\begin{document}&#10;\begin{align}&#10;E_{pm} &amp;= \sum p_m^2\nonumber&#10;\end{align}&#10;\end{document}"/>
  <p:tag name="IGUANATEXSIZE" val="14"/>
  <p:tag name="IGUANATEXCURSOR" val="12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1.49606"/>
  <p:tag name="ORIGINALWIDTH" val="539.1826"/>
  <p:tag name="LATEXADDIN" val="\documentclass{article}&#10;\usepackage{amsmath}&#10;\pagestyle{empty}&#10;\begin{document}&#10;$|\Delta{k}|&lt;K_m, |\Delta{d}|&lt;D_m$, and $|\Delta{\alpha}|&lt;\alpha_m$&#10;&#10;&#10;&#10;\end{document}"/>
  <p:tag name="IGUANATEXSIZE" val="12"/>
  <p:tag name="IGUANATEXCURSOR" val="14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41.9197"/>
  <p:tag name="LATEXADDIN" val="\documentclass{article}&#10;\usepackage{amsmath}&#10;\pagestyle{empty}&#10;\begin{document}&#10;\begin{gather}&#10;    M(q)\Ddot{q}+C(q,\Dot{q})\Dot{q}+G(q)+Kq+D\Dot{q}=\alpha{R(\psi)p}\nonumber&#10;    \end{gather}&#10;&#10;&#10;&#10;\end{document}"/>
  <p:tag name="IGUANATEXSIZE" val="12"/>
  <p:tag name="IGUANATEXCURSOR" val="174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95.23811"/>
  <p:tag name="ORIGINALWIDTH" val="508.4365"/>
  <p:tag name="LATEXADDIN" val="\documentclass{article}&#10;\usepackage{amsmath}&#10;\pagestyle{empty}&#10;\begin{document}&#10;\begin{gather}&#10;    u=\sum_{j=1}^{10}Amp*sin(2\pi f_jt+\phi_j)+b_{off}\nonumber&#10;    \end{gather}&#10;&#10;&#10;&#10;\end{document}"/>
  <p:tag name="IGUANATEXSIZE" val="12"/>
  <p:tag name="IGUANATEXCURSOR" val="14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3.712"/>
  <p:tag name="ORIGINALWIDTH" val="920.1349"/>
  <p:tag name="LATEXADDIN" val="\documentclass{article}&#10;\usepackage{amsmath}&#10;\pagestyle{empty}&#10;\begin{document}&#10;\begin{gather}&#10;    \dot{x}_1 = x_2 \nonumber\\&#10;    \dot{x}_2 = f(x_1,x_2) +  b(x_1)u +\Delta \nonumber\\&#10;    f(x_1,x_2)=-m(x_1)^{-1}((c(x_1,x_2)+d_0)x_2+k_0x_1+g(x_1)) \nonumber\\&#10;    % b(\psi,u)=m^{-1}\alpha(\frac{1}{2}(sin\psi-\sqrt{3}cos\psi)(u-0.00345) \nonumber\\&#10;    b(x_1)=m(x_1)^{-1}\alpha_0,\nonumber\\&#10;    \Delta = -\Delta k\frac{x_1}{m(x_1)}- \Delta d\frac{x_2}{m(x_1)}+\Delta\alpha\frac{\alpha_0}{m(x_1)} \nonumber\\&#10;    u=R(\psi)p&#10;    \label{eq:smcDerivative}&#10;\end{gather}&#10;&#10;&#10;&#10;\end{document}"/>
  <p:tag name="IGUANATEXSIZE" val="12"/>
  <p:tag name="IGUANATEXCURSOR" val="56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61.9798"/>
  <p:tag name="ORIGINALWIDTH" val="806.8991"/>
  <p:tag name="LATEXADDIN" val="\documentclass{article}&#10;\usepackage{amsmath}&#10;\pagestyle{empty}&#10;\begin{document}&#10;\begin{align}&#10;e&amp;=x_{d1}-x_1,\nonumber\\&#10;\sigma&amp;=\dot{e}+\lambda e, \lambda&gt;0\\&#10;\dot{\sigma}&amp;=\lambda\dot{e}+\Ddot{e}=\lambda\dot{e}+\Ddot{x}_{d1}-\Ddot{x}_1 \nonumber\\&#10;                &amp;=\lambda\dot{e}+ \Ddot{x}_{d1} -(f(x_1, x_2) + b(x_1)u+\Delta )&#10;\end{align}&#10;&#10;&#10;&#10;\end{document}"/>
  <p:tag name="IGUANATEXSIZE" val="12"/>
  <p:tag name="IGUANATEXCURSOR" val="96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24598"/>
  <p:tag name="ORIGINALWIDTH" val="635.1707"/>
  <p:tag name="LATEXADDIN" val="\documentclass{article}&#10;\usepackage{amsmath}&#10;\pagestyle{empty}&#10;\begin{document}&#10;\begin{align}&#10;    \dot{\sigma}=-\eta{sign(\sigma)}&#10;\end{align}&#10;&#10;&#10;&#10;&#10;\end{document}"/>
  <p:tag name="IGUANATEXSIZE" val="12"/>
  <p:tag name="IGUANATEXCURSOR" val="7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94.9756"/>
  <p:tag name="ORIGINALWIDTH" val="841.3948"/>
  <p:tag name="LATEXADDIN" val="\documentclass{article}&#10;\usepackage{amsmath}&#10;\pagestyle{empty}&#10;\begin{document}&#10;\begin{align}&#10;    u=&amp;b(x_1)^{-1}(\lambda\dot{e}+ \Ddot{x}_{d1} -f(x_1, x_2)+\eta sign(\sigma)),\nonumber\\&#10;    \eta\geq&amp;&#10;    \frac{1}{1+\alpha_m}(\alpha_m|\lambda\dot{e}+ \Ddot{x}_{d1} -f(x_1, x_2)|\nonumber\\&#10;            &amp;+K_m|\frac{x_1}{m(x_1)}|+D_m|\frac{x_2}{m(x_1)}|+\epsilon)&#10;\end{align}&#10;\end{document}"/>
  <p:tag name="IGUANATEXSIZE" val="12"/>
  <p:tag name="IGUANATEXCURSOR" val="37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62.6921"/>
  <p:tag name="ORIGINALWIDTH" val="901.3873"/>
  <p:tag name="LATEXADDIN" val="\documentclass{article}&#10;\usepackage{amsmath}&#10;\pagestyle{empty}&#10;\begin{document}&#10;\begin{align}&#10;    \dot{V}=&amp;\sigma\dot{\sigma}, \nonumber\\&#10;           =&amp;\sigma(\lambda\dot{e}+ \Ddot{x}_{d1} \nonumber\\&#10;           &amp;-f(x_1, x_2) + b(x_1)u -\Delta k\frac{x_1}{m(x_1)}-\Delta d\frac{x_2}{m(x_1))})\nonumber\\&#10;           =&amp;\sigma(-(1+\Delta\alpha)\eta{sign(\sigma)}-\Delta\alpha(\lambda\dot{e}+ \Ddot{x}_{d1} -f(x_1, x_2))\nonumber\\&#10;           &amp;+\Delta k\frac{x_1}{m(x_1)}+\Delta d\frac{x_2}{m(x_1)})\nonumber\\&#10;            \leq&amp;-(1+\alpha_m)\eta|\sigma|+\alpha_m|\lambda\dot{e}+ \Ddot{x}_{d1} -f(x_1, x_2)||\sigma| \nonumber\\&#10;           &amp;+K_m|\frac{x_1}{m(x_1)}||\sigma|+D_m|\frac{x_2}{m(x_1)}||\sigma|\nonumber\\&#10;           \leq&amp;-\epsilon|\sigma|\leq 0&#10;    \label{eq:cadidateFunc}&#10;\end{align}&#10;\end{document}"/>
  <p:tag name="IGUANATEXSIZE" val="12"/>
  <p:tag name="IGUANATEXCURSOR" val="791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20709</TotalTime>
  <Words>734</Words>
  <Application>Microsoft Office PowerPoint</Application>
  <PresentationFormat>On-screen Show (4:3)</PresentationFormat>
  <Paragraphs>143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Times New Roman</vt:lpstr>
      <vt:lpstr>1_Office Theme</vt:lpstr>
      <vt:lpstr>Sliding mode control with nonlinear disturbance observer and state switch (SMCWNDOS)</vt:lpstr>
      <vt:lpstr>Augmented-rigid Arm Model</vt:lpstr>
      <vt:lpstr>Forward Kinematic Results</vt:lpstr>
      <vt:lpstr>Dynamic Model with Parameter Uncertainties</vt:lpstr>
      <vt:lpstr>Baseline SMC Design</vt:lpstr>
      <vt:lpstr>Experimental Results</vt:lpstr>
      <vt:lpstr>Nonlinear Disturbance Observer</vt:lpstr>
      <vt:lpstr>Sliding mode control with nonlinear disturbance observer (SMCNDO)</vt:lpstr>
      <vt:lpstr>Experimental Results</vt:lpstr>
      <vt:lpstr>Experimental Results</vt:lpstr>
      <vt:lpstr>Soft contact with SMCWNDOS</vt:lpstr>
      <vt:lpstr>Experimental Results</vt:lpstr>
      <vt:lpstr>Evaluations of Experiments with Object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shown4</dc:creator>
  <cp:lastModifiedBy>Zhi Qiao</cp:lastModifiedBy>
  <cp:revision>2117</cp:revision>
  <dcterms:created xsi:type="dcterms:W3CDTF">2006-08-16T00:00:00Z</dcterms:created>
  <dcterms:modified xsi:type="dcterms:W3CDTF">2021-04-15T21:20:47Z</dcterms:modified>
</cp:coreProperties>
</file>